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70" d="100"/>
          <a:sy n="70" d="100"/>
        </p:scale>
        <p:origin x="1386"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614A52B9-709D-4ABE-805F-7D9A3A220D76}" type="datetimeFigureOut">
              <a:rPr lang="ar-IQ" smtClean="0"/>
              <a:t>12/03/1443</a:t>
            </a:fld>
            <a:endParaRPr lang="ar-IQ"/>
          </a:p>
        </p:txBody>
      </p:sp>
      <p:sp>
        <p:nvSpPr>
          <p:cNvPr id="20" name="عنصر نائب للتذييل 19"/>
          <p:cNvSpPr>
            <a:spLocks noGrp="1"/>
          </p:cNvSpPr>
          <p:nvPr>
            <p:ph type="ftr" sz="quarter" idx="11"/>
          </p:nvPr>
        </p:nvSpPr>
        <p:spPr/>
        <p:txBody>
          <a:bodyPr/>
          <a:lstStyle>
            <a:extLst/>
          </a:lstStyle>
          <a:p>
            <a:endParaRPr lang="ar-IQ"/>
          </a:p>
        </p:txBody>
      </p:sp>
      <p:sp>
        <p:nvSpPr>
          <p:cNvPr id="10" name="عنصر نائب لرقم الشريحة 9"/>
          <p:cNvSpPr>
            <a:spLocks noGrp="1"/>
          </p:cNvSpPr>
          <p:nvPr>
            <p:ph type="sldNum" sz="quarter" idx="12"/>
          </p:nvPr>
        </p:nvSpPr>
        <p:spPr/>
        <p:txBody>
          <a:bodyPr/>
          <a:lstStyle>
            <a:extLst/>
          </a:lstStyle>
          <a:p>
            <a:fld id="{A1E4D522-FB0D-4ADE-B02C-A2B0DA1DB23E}" type="slidenum">
              <a:rPr lang="ar-IQ" smtClean="0"/>
              <a:t>‹#›</a:t>
            </a:fld>
            <a:endParaRPr lang="ar-IQ"/>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614A52B9-709D-4ABE-805F-7D9A3A220D76}" type="datetimeFigureOut">
              <a:rPr lang="ar-IQ" smtClean="0"/>
              <a:t>12/03/1443</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A1E4D522-FB0D-4ADE-B02C-A2B0DA1DB23E}"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614A52B9-709D-4ABE-805F-7D9A3A220D76}" type="datetimeFigureOut">
              <a:rPr lang="ar-IQ" smtClean="0"/>
              <a:t>12/03/1443</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A1E4D522-FB0D-4ADE-B02C-A2B0DA1DB23E}"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614A52B9-709D-4ABE-805F-7D9A3A220D76}" type="datetimeFigureOut">
              <a:rPr lang="ar-IQ" smtClean="0"/>
              <a:t>12/03/1443</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A1E4D522-FB0D-4ADE-B02C-A2B0DA1DB23E}"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614A52B9-709D-4ABE-805F-7D9A3A220D76}" type="datetimeFigureOut">
              <a:rPr lang="ar-IQ" smtClean="0"/>
              <a:t>12/03/1443</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A1E4D522-FB0D-4ADE-B02C-A2B0DA1DB23E}" type="slidenum">
              <a:rPr lang="ar-IQ" smtClean="0"/>
              <a:t>‹#›</a:t>
            </a:fld>
            <a:endParaRPr lang="ar-IQ"/>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614A52B9-709D-4ABE-805F-7D9A3A220D76}" type="datetimeFigureOut">
              <a:rPr lang="ar-IQ" smtClean="0"/>
              <a:t>12/03/1443</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A1E4D522-FB0D-4ADE-B02C-A2B0DA1DB23E}"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614A52B9-709D-4ABE-805F-7D9A3A220D76}" type="datetimeFigureOut">
              <a:rPr lang="ar-IQ" smtClean="0"/>
              <a:t>12/03/1443</a:t>
            </a:fld>
            <a:endParaRPr lang="ar-IQ"/>
          </a:p>
        </p:txBody>
      </p:sp>
      <p:sp>
        <p:nvSpPr>
          <p:cNvPr id="8" name="عنصر نائب للتذييل 7"/>
          <p:cNvSpPr>
            <a:spLocks noGrp="1"/>
          </p:cNvSpPr>
          <p:nvPr>
            <p:ph type="ftr" sz="quarter" idx="11"/>
          </p:nvPr>
        </p:nvSpPr>
        <p:spPr/>
        <p:txBody>
          <a:bodyPr/>
          <a:lstStyle>
            <a:extLst/>
          </a:lstStyle>
          <a:p>
            <a:endParaRPr lang="ar-IQ"/>
          </a:p>
        </p:txBody>
      </p:sp>
      <p:sp>
        <p:nvSpPr>
          <p:cNvPr id="9" name="عنصر نائب لرقم الشريحة 8"/>
          <p:cNvSpPr>
            <a:spLocks noGrp="1"/>
          </p:cNvSpPr>
          <p:nvPr>
            <p:ph type="sldNum" sz="quarter" idx="12"/>
          </p:nvPr>
        </p:nvSpPr>
        <p:spPr/>
        <p:txBody>
          <a:bodyPr/>
          <a:lstStyle>
            <a:extLst/>
          </a:lstStyle>
          <a:p>
            <a:fld id="{A1E4D522-FB0D-4ADE-B02C-A2B0DA1DB23E}"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614A52B9-709D-4ABE-805F-7D9A3A220D76}" type="datetimeFigureOut">
              <a:rPr lang="ar-IQ" smtClean="0"/>
              <a:t>12/03/1443</a:t>
            </a:fld>
            <a:endParaRPr lang="ar-IQ"/>
          </a:p>
        </p:txBody>
      </p:sp>
      <p:sp>
        <p:nvSpPr>
          <p:cNvPr id="4" name="عنصر نائب للتذييل 3"/>
          <p:cNvSpPr>
            <a:spLocks noGrp="1"/>
          </p:cNvSpPr>
          <p:nvPr>
            <p:ph type="ftr" sz="quarter" idx="11"/>
          </p:nvPr>
        </p:nvSpPr>
        <p:spPr/>
        <p:txBody>
          <a:bodyPr/>
          <a:lstStyle>
            <a:extLst/>
          </a:lstStyle>
          <a:p>
            <a:endParaRPr lang="ar-IQ"/>
          </a:p>
        </p:txBody>
      </p:sp>
      <p:sp>
        <p:nvSpPr>
          <p:cNvPr id="5" name="عنصر نائب لرقم الشريحة 4"/>
          <p:cNvSpPr>
            <a:spLocks noGrp="1"/>
          </p:cNvSpPr>
          <p:nvPr>
            <p:ph type="sldNum" sz="quarter" idx="12"/>
          </p:nvPr>
        </p:nvSpPr>
        <p:spPr/>
        <p:txBody>
          <a:bodyPr/>
          <a:lstStyle>
            <a:extLst/>
          </a:lstStyle>
          <a:p>
            <a:fld id="{A1E4D522-FB0D-4ADE-B02C-A2B0DA1DB23E}"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614A52B9-709D-4ABE-805F-7D9A3A220D76}" type="datetimeFigureOut">
              <a:rPr lang="ar-IQ" smtClean="0"/>
              <a:t>12/03/1443</a:t>
            </a:fld>
            <a:endParaRPr lang="ar-IQ"/>
          </a:p>
        </p:txBody>
      </p:sp>
      <p:sp>
        <p:nvSpPr>
          <p:cNvPr id="3" name="عنصر نائب للتذييل 2"/>
          <p:cNvSpPr>
            <a:spLocks noGrp="1"/>
          </p:cNvSpPr>
          <p:nvPr>
            <p:ph type="ftr" sz="quarter" idx="11"/>
          </p:nvPr>
        </p:nvSpPr>
        <p:spPr/>
        <p:txBody>
          <a:bodyPr/>
          <a:lstStyle>
            <a:extLst/>
          </a:lstStyle>
          <a:p>
            <a:endParaRPr lang="ar-IQ"/>
          </a:p>
        </p:txBody>
      </p:sp>
      <p:sp>
        <p:nvSpPr>
          <p:cNvPr id="4" name="عنصر نائب لرقم الشريحة 3"/>
          <p:cNvSpPr>
            <a:spLocks noGrp="1"/>
          </p:cNvSpPr>
          <p:nvPr>
            <p:ph type="sldNum" sz="quarter" idx="12"/>
          </p:nvPr>
        </p:nvSpPr>
        <p:spPr/>
        <p:txBody>
          <a:bodyPr/>
          <a:lstStyle>
            <a:extLst/>
          </a:lstStyle>
          <a:p>
            <a:fld id="{A1E4D522-FB0D-4ADE-B02C-A2B0DA1DB23E}" type="slidenum">
              <a:rPr lang="ar-IQ" smtClean="0"/>
              <a:t>‹#›</a:t>
            </a:fld>
            <a:endParaRPr lang="ar-IQ"/>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614A52B9-709D-4ABE-805F-7D9A3A220D76}" type="datetimeFigureOut">
              <a:rPr lang="ar-IQ" smtClean="0"/>
              <a:t>12/03/1443</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A1E4D522-FB0D-4ADE-B02C-A2B0DA1DB23E}"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614A52B9-709D-4ABE-805F-7D9A3A220D76}" type="datetimeFigureOut">
              <a:rPr lang="ar-IQ" smtClean="0"/>
              <a:t>12/03/1443</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A1E4D522-FB0D-4ADE-B02C-A2B0DA1DB23E}" type="slidenum">
              <a:rPr lang="ar-IQ" smtClean="0"/>
              <a:t>‹#›</a:t>
            </a:fld>
            <a:endParaRPr lang="ar-IQ"/>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14A52B9-709D-4ABE-805F-7D9A3A220D76}" type="datetimeFigureOut">
              <a:rPr lang="ar-IQ" smtClean="0"/>
              <a:t>12/03/1443</a:t>
            </a:fld>
            <a:endParaRPr lang="ar-IQ"/>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IQ"/>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1E4D522-FB0D-4ADE-B02C-A2B0DA1DB23E}" type="slidenum">
              <a:rPr lang="ar-IQ" smtClean="0"/>
              <a:t>‹#›</a:t>
            </a:fld>
            <a:endParaRPr lang="ar-IQ"/>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403648" y="1556792"/>
            <a:ext cx="7406640" cy="1472184"/>
          </a:xfrm>
        </p:spPr>
        <p:txBody>
          <a:bodyPr>
            <a:normAutofit fontScale="90000"/>
          </a:bodyPr>
          <a:lstStyle/>
          <a:p>
            <a:pPr algn="l" rtl="0">
              <a:lnSpc>
                <a:spcPct val="115000"/>
              </a:lnSpc>
              <a:spcAft>
                <a:spcPts val="1000"/>
              </a:spcAft>
            </a:pPr>
            <a:r>
              <a:rPr lang="en-US" b="1" dirty="0" smtClean="0">
                <a:effectLst/>
                <a:latin typeface="Times New Roman"/>
                <a:ea typeface="Calibri"/>
                <a:cs typeface="Arial"/>
              </a:rPr>
              <a:t>Introduction of Internal Medicine </a:t>
            </a:r>
            <a:r>
              <a:rPr lang="en-US" sz="3600" dirty="0">
                <a:ea typeface="Calibri"/>
                <a:cs typeface="Arial"/>
              </a:rPr>
              <a:t/>
            </a:r>
            <a:br>
              <a:rPr lang="en-US" sz="3600" dirty="0">
                <a:ea typeface="Calibri"/>
                <a:cs typeface="Arial"/>
              </a:rPr>
            </a:br>
            <a:endParaRPr lang="ar-IQ" dirty="0"/>
          </a:p>
        </p:txBody>
      </p:sp>
      <p:sp>
        <p:nvSpPr>
          <p:cNvPr id="3" name="عنوان فرعي 2"/>
          <p:cNvSpPr>
            <a:spLocks noGrp="1"/>
          </p:cNvSpPr>
          <p:nvPr>
            <p:ph type="subTitle" idx="1"/>
          </p:nvPr>
        </p:nvSpPr>
        <p:spPr>
          <a:xfrm>
            <a:off x="1115616" y="3933056"/>
            <a:ext cx="7406640" cy="1752600"/>
          </a:xfrm>
        </p:spPr>
        <p:txBody>
          <a:bodyPr/>
          <a:lstStyle/>
          <a:p>
            <a:pPr rtl="0"/>
            <a:r>
              <a:rPr lang="en-US" b="1" i="1" dirty="0" smtClean="0">
                <a:solidFill>
                  <a:schemeClr val="tx1"/>
                </a:solidFill>
                <a:latin typeface="Times New Roman" pitchFamily="18" charset="0"/>
                <a:cs typeface="Times New Roman" pitchFamily="18" charset="0"/>
              </a:rPr>
              <a:t>By </a:t>
            </a:r>
          </a:p>
          <a:p>
            <a:pPr rtl="0"/>
            <a:r>
              <a:rPr lang="en-US" b="1" i="1" dirty="0" smtClean="0">
                <a:solidFill>
                  <a:schemeClr val="tx1"/>
                </a:solidFill>
                <a:latin typeface="Times New Roman" pitchFamily="18" charset="0"/>
                <a:cs typeface="Times New Roman" pitchFamily="18" charset="0"/>
              </a:rPr>
              <a:t>Dr. Hussein </a:t>
            </a:r>
            <a:r>
              <a:rPr lang="en-US" b="1" i="1" dirty="0" err="1" smtClean="0">
                <a:solidFill>
                  <a:schemeClr val="tx1"/>
                </a:solidFill>
                <a:latin typeface="Times New Roman" pitchFamily="18" charset="0"/>
                <a:cs typeface="Times New Roman" pitchFamily="18" charset="0"/>
              </a:rPr>
              <a:t>AlNaji</a:t>
            </a:r>
            <a:endParaRPr lang="ar-IQ" b="1" i="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100475612"/>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548680"/>
            <a:ext cx="8712968" cy="5078313"/>
          </a:xfrm>
          <a:prstGeom prst="rect">
            <a:avLst/>
          </a:prstGeom>
        </p:spPr>
        <p:txBody>
          <a:bodyPr wrap="square">
            <a:spAutoFit/>
          </a:bodyPr>
          <a:lstStyle/>
          <a:p>
            <a:pPr marL="457200" algn="just" rtl="0">
              <a:lnSpc>
                <a:spcPct val="150000"/>
              </a:lnSpc>
              <a:spcAft>
                <a:spcPts val="0"/>
              </a:spcAft>
            </a:pPr>
            <a:r>
              <a:rPr lang="en-US" sz="2400" b="1" dirty="0" smtClean="0">
                <a:effectLst/>
                <a:latin typeface="Times New Roman" pitchFamily="18" charset="0"/>
                <a:ea typeface="Calibri"/>
                <a:cs typeface="Times New Roman" pitchFamily="18" charset="0"/>
              </a:rPr>
              <a:t>Diagnostic confirmation</a:t>
            </a:r>
            <a:endParaRPr lang="en-US" sz="2400" dirty="0">
              <a:latin typeface="Times New Roman" pitchFamily="18" charset="0"/>
              <a:ea typeface="Calibri"/>
              <a:cs typeface="Times New Roman" pitchFamily="18" charset="0"/>
            </a:endParaRPr>
          </a:p>
          <a:p>
            <a:pPr marL="457200" algn="just" rtl="0">
              <a:lnSpc>
                <a:spcPct val="150000"/>
              </a:lnSpc>
              <a:spcAft>
                <a:spcPts val="0"/>
              </a:spcAft>
            </a:pPr>
            <a:r>
              <a:rPr lang="en-US" sz="2400" b="1" dirty="0" smtClean="0">
                <a:effectLst/>
                <a:latin typeface="Times New Roman" pitchFamily="18" charset="0"/>
                <a:ea typeface="Calibri"/>
                <a:cs typeface="Times New Roman" pitchFamily="18" charset="0"/>
              </a:rPr>
              <a:t> </a:t>
            </a:r>
            <a:r>
              <a:rPr lang="en-US" sz="2400" dirty="0" smtClean="0">
                <a:effectLst/>
                <a:latin typeface="Times New Roman" pitchFamily="18" charset="0"/>
                <a:ea typeface="Calibri"/>
                <a:cs typeface="Times New Roman" pitchFamily="18" charset="0"/>
              </a:rPr>
              <a:t>Clinical findings and history of exposure to cold.</a:t>
            </a:r>
            <a:endParaRPr lang="en-US" sz="2400" dirty="0" smtClean="0">
              <a:latin typeface="Times New Roman" pitchFamily="18" charset="0"/>
              <a:ea typeface="Calibri"/>
              <a:cs typeface="Times New Roman" pitchFamily="18" charset="0"/>
            </a:endParaRPr>
          </a:p>
          <a:p>
            <a:pPr marL="457200" algn="just" rtl="0">
              <a:lnSpc>
                <a:spcPct val="150000"/>
              </a:lnSpc>
              <a:spcAft>
                <a:spcPts val="0"/>
              </a:spcAft>
            </a:pPr>
            <a:r>
              <a:rPr lang="en-US" sz="2400" dirty="0" smtClean="0">
                <a:effectLst/>
                <a:latin typeface="Times New Roman" pitchFamily="18" charset="0"/>
                <a:ea typeface="Calibri"/>
                <a:cs typeface="Times New Roman" pitchFamily="18" charset="0"/>
              </a:rPr>
              <a:t/>
            </a:r>
            <a:br>
              <a:rPr lang="en-US" sz="2400" dirty="0" smtClean="0">
                <a:effectLst/>
                <a:latin typeface="Times New Roman" pitchFamily="18" charset="0"/>
                <a:ea typeface="Calibri"/>
                <a:cs typeface="Times New Roman" pitchFamily="18" charset="0"/>
              </a:rPr>
            </a:br>
            <a:r>
              <a:rPr lang="en-US" sz="2400" b="1" dirty="0" smtClean="0">
                <a:effectLst/>
                <a:latin typeface="Times New Roman" pitchFamily="18" charset="0"/>
                <a:ea typeface="Calibri"/>
                <a:cs typeface="Times New Roman" pitchFamily="18" charset="0"/>
              </a:rPr>
              <a:t>Treatment</a:t>
            </a:r>
            <a:endParaRPr lang="en-US" sz="2400" dirty="0">
              <a:latin typeface="Times New Roman" pitchFamily="18" charset="0"/>
              <a:ea typeface="Calibri"/>
              <a:cs typeface="Times New Roman" pitchFamily="18" charset="0"/>
            </a:endParaRPr>
          </a:p>
          <a:p>
            <a:pPr marL="457200" algn="just" rtl="0">
              <a:lnSpc>
                <a:spcPct val="150000"/>
              </a:lnSpc>
              <a:spcAft>
                <a:spcPts val="0"/>
              </a:spcAft>
            </a:pPr>
            <a:r>
              <a:rPr lang="en-US" sz="2400" b="1" dirty="0" smtClean="0">
                <a:effectLst/>
                <a:latin typeface="Times New Roman" pitchFamily="18" charset="0"/>
                <a:ea typeface="Calibri"/>
                <a:cs typeface="Times New Roman" pitchFamily="18" charset="0"/>
              </a:rPr>
              <a:t> </a:t>
            </a:r>
            <a:r>
              <a:rPr lang="en-US" sz="2400" dirty="0" smtClean="0">
                <a:effectLst/>
                <a:latin typeface="Times New Roman" pitchFamily="18" charset="0"/>
                <a:ea typeface="Calibri"/>
                <a:cs typeface="Times New Roman" pitchFamily="18" charset="0"/>
              </a:rPr>
              <a:t>Warm, dry environment. Improve peripheral circulation.</a:t>
            </a:r>
          </a:p>
          <a:p>
            <a:pPr marL="457200" algn="just" rtl="0">
              <a:lnSpc>
                <a:spcPct val="150000"/>
              </a:lnSpc>
              <a:spcAft>
                <a:spcPts val="0"/>
              </a:spcAft>
            </a:pPr>
            <a:r>
              <a:rPr lang="en-US" sz="2400" dirty="0" smtClean="0">
                <a:effectLst/>
                <a:latin typeface="Times New Roman" pitchFamily="18" charset="0"/>
                <a:ea typeface="Calibri"/>
                <a:cs typeface="Times New Roman" pitchFamily="18" charset="0"/>
              </a:rPr>
              <a:t/>
            </a:r>
            <a:br>
              <a:rPr lang="en-US" sz="2400" dirty="0" smtClean="0">
                <a:effectLst/>
                <a:latin typeface="Times New Roman" pitchFamily="18" charset="0"/>
                <a:ea typeface="Calibri"/>
                <a:cs typeface="Times New Roman" pitchFamily="18" charset="0"/>
              </a:rPr>
            </a:br>
            <a:r>
              <a:rPr lang="en-US" sz="2400" b="1" dirty="0" smtClean="0">
                <a:effectLst/>
                <a:latin typeface="Times New Roman" pitchFamily="18" charset="0"/>
                <a:ea typeface="Calibri"/>
                <a:cs typeface="Times New Roman" pitchFamily="18" charset="0"/>
              </a:rPr>
              <a:t>Control</a:t>
            </a:r>
            <a:endParaRPr lang="en-US" sz="2400" dirty="0">
              <a:latin typeface="Times New Roman" pitchFamily="18" charset="0"/>
              <a:ea typeface="Calibri"/>
              <a:cs typeface="Times New Roman" pitchFamily="18" charset="0"/>
            </a:endParaRPr>
          </a:p>
          <a:p>
            <a:pPr marL="457200" algn="just" rtl="0">
              <a:lnSpc>
                <a:spcPct val="150000"/>
              </a:lnSpc>
              <a:spcAft>
                <a:spcPts val="0"/>
              </a:spcAft>
            </a:pPr>
            <a:r>
              <a:rPr lang="en-US" sz="2400" b="1" dirty="0" smtClean="0">
                <a:effectLst/>
                <a:latin typeface="Times New Roman" pitchFamily="18" charset="0"/>
                <a:ea typeface="Calibri"/>
                <a:cs typeface="Times New Roman" pitchFamily="18" charset="0"/>
              </a:rPr>
              <a:t> </a:t>
            </a:r>
            <a:r>
              <a:rPr lang="en-US" sz="2400" dirty="0" smtClean="0">
                <a:effectLst/>
                <a:latin typeface="Times New Roman" pitchFamily="18" charset="0"/>
                <a:ea typeface="Calibri"/>
                <a:cs typeface="Times New Roman" pitchFamily="18" charset="0"/>
              </a:rPr>
              <a:t>Remove debilitated calves from cold environments. Adequate and dry bedding.</a:t>
            </a:r>
            <a:endParaRPr lang="en-US" sz="2400" dirty="0">
              <a:latin typeface="Times New Roman" pitchFamily="18" charset="0"/>
              <a:ea typeface="Calibri"/>
              <a:cs typeface="Times New Roman" pitchFamily="18" charset="0"/>
            </a:endParaRPr>
          </a:p>
        </p:txBody>
      </p:sp>
    </p:spTree>
    <p:extLst>
      <p:ext uri="{BB962C8B-B14F-4D97-AF65-F5344CB8AC3E}">
        <p14:creationId xmlns:p14="http://schemas.microsoft.com/office/powerpoint/2010/main" val="4138033222"/>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stretch>
            <a:fillRect/>
          </a:stretch>
        </p:blipFill>
        <p:spPr>
          <a:xfrm>
            <a:off x="0" y="0"/>
            <a:ext cx="9144000" cy="6857999"/>
          </a:xfrm>
          <a:prstGeom prst="rect">
            <a:avLst/>
          </a:prstGeom>
        </p:spPr>
      </p:pic>
    </p:spTree>
    <p:extLst>
      <p:ext uri="{BB962C8B-B14F-4D97-AF65-F5344CB8AC3E}">
        <p14:creationId xmlns:p14="http://schemas.microsoft.com/office/powerpoint/2010/main" val="262495057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invX="1"/>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1211727"/>
            <a:ext cx="8640960" cy="4817729"/>
          </a:xfrm>
          <a:prstGeom prst="rect">
            <a:avLst/>
          </a:prstGeom>
        </p:spPr>
        <p:txBody>
          <a:bodyPr wrap="square">
            <a:spAutoFit/>
          </a:bodyPr>
          <a:lstStyle/>
          <a:p>
            <a:pPr algn="l" rtl="0">
              <a:lnSpc>
                <a:spcPct val="115000"/>
              </a:lnSpc>
              <a:spcAft>
                <a:spcPts val="1000"/>
              </a:spcAft>
            </a:pPr>
            <a:r>
              <a:rPr lang="en-US" sz="2400" b="1" dirty="0" smtClean="0">
                <a:effectLst/>
                <a:latin typeface="Times New Roman" pitchFamily="18" charset="0"/>
                <a:ea typeface="Calibri"/>
                <a:cs typeface="Times New Roman" pitchFamily="18" charset="0"/>
              </a:rPr>
              <a:t>Internal Medicine </a:t>
            </a:r>
            <a:endParaRPr lang="en-US" sz="2400" dirty="0">
              <a:latin typeface="Times New Roman" pitchFamily="18" charset="0"/>
              <a:ea typeface="Calibri"/>
              <a:cs typeface="Times New Roman" pitchFamily="18" charset="0"/>
            </a:endParaRPr>
          </a:p>
          <a:p>
            <a:pPr algn="just" rtl="0">
              <a:lnSpc>
                <a:spcPct val="115000"/>
              </a:lnSpc>
              <a:spcAft>
                <a:spcPts val="1000"/>
              </a:spcAft>
            </a:pPr>
            <a:r>
              <a:rPr lang="en-US" sz="2400" dirty="0" smtClean="0">
                <a:effectLst/>
                <a:latin typeface="Times New Roman" pitchFamily="18" charset="0"/>
                <a:ea typeface="Calibri"/>
                <a:cs typeface="Times New Roman" pitchFamily="18" charset="0"/>
              </a:rPr>
              <a:t>Internal medicine or general internal medicine is the medical specialty dealing with the prevention, diagnosis, and treatment of internal diseases.</a:t>
            </a:r>
            <a:endParaRPr lang="en-US" sz="2400" dirty="0" smtClean="0">
              <a:latin typeface="Times New Roman" pitchFamily="18" charset="0"/>
              <a:ea typeface="Calibri"/>
              <a:cs typeface="Times New Roman" pitchFamily="18" charset="0"/>
            </a:endParaRPr>
          </a:p>
          <a:p>
            <a:pPr algn="l" rtl="0">
              <a:lnSpc>
                <a:spcPct val="150000"/>
              </a:lnSpc>
              <a:spcAft>
                <a:spcPts val="0"/>
              </a:spcAft>
            </a:pPr>
            <a:endParaRPr lang="en-US" sz="2400" b="1" dirty="0">
              <a:effectLst/>
              <a:latin typeface="Times New Roman" pitchFamily="18" charset="0"/>
              <a:ea typeface="Calibri"/>
              <a:cs typeface="Times New Roman" pitchFamily="18" charset="0"/>
            </a:endParaRPr>
          </a:p>
          <a:p>
            <a:pPr algn="l" rtl="0">
              <a:lnSpc>
                <a:spcPct val="150000"/>
              </a:lnSpc>
              <a:spcAft>
                <a:spcPts val="0"/>
              </a:spcAft>
            </a:pPr>
            <a:r>
              <a:rPr lang="en-US" sz="2400" b="1" dirty="0" smtClean="0">
                <a:effectLst/>
                <a:latin typeface="Times New Roman" pitchFamily="18" charset="0"/>
                <a:ea typeface="Calibri"/>
                <a:cs typeface="Times New Roman" pitchFamily="18" charset="0"/>
              </a:rPr>
              <a:t>Hypothermia, Hyperthermia, and Fever</a:t>
            </a:r>
            <a:br>
              <a:rPr lang="en-US" sz="2400" b="1" dirty="0" smtClean="0">
                <a:effectLst/>
                <a:latin typeface="Times New Roman" pitchFamily="18" charset="0"/>
                <a:ea typeface="Calibri"/>
                <a:cs typeface="Times New Roman" pitchFamily="18" charset="0"/>
              </a:rPr>
            </a:br>
            <a:r>
              <a:rPr lang="en-US" sz="2400" dirty="0" smtClean="0">
                <a:effectLst/>
                <a:latin typeface="Times New Roman" pitchFamily="18" charset="0"/>
                <a:ea typeface="Calibri"/>
                <a:cs typeface="Times New Roman" pitchFamily="18" charset="0"/>
              </a:rPr>
              <a:t>Hypothermia, hyperthermia, and fever— characterized by physiologically significant changes in core body temperature.</a:t>
            </a:r>
            <a:endParaRPr lang="en-US" sz="2400" dirty="0">
              <a:latin typeface="Times New Roman" pitchFamily="18" charset="0"/>
              <a:ea typeface="Calibri"/>
              <a:cs typeface="Times New Roman" pitchFamily="18" charset="0"/>
            </a:endParaRPr>
          </a:p>
          <a:p>
            <a:pPr algn="just" rtl="0">
              <a:lnSpc>
                <a:spcPct val="150000"/>
              </a:lnSpc>
              <a:spcAft>
                <a:spcPts val="0"/>
              </a:spcAft>
            </a:pPr>
            <a:r>
              <a:rPr lang="en-US" sz="2400" dirty="0" smtClean="0">
                <a:effectLst/>
                <a:latin typeface="Times New Roman" pitchFamily="18" charset="0"/>
                <a:ea typeface="Calibri"/>
                <a:cs typeface="Times New Roman" pitchFamily="18" charset="0"/>
              </a:rPr>
              <a:t> </a:t>
            </a:r>
            <a:endParaRPr lang="en-US" sz="2400" dirty="0">
              <a:latin typeface="Times New Roman" pitchFamily="18" charset="0"/>
              <a:ea typeface="Calibri"/>
              <a:cs typeface="Times New Roman" pitchFamily="18" charset="0"/>
            </a:endParaRPr>
          </a:p>
        </p:txBody>
      </p:sp>
    </p:spTree>
    <p:extLst>
      <p:ext uri="{BB962C8B-B14F-4D97-AF65-F5344CB8AC3E}">
        <p14:creationId xmlns:p14="http://schemas.microsoft.com/office/powerpoint/2010/main" val="353619702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4225" y="13342"/>
            <a:ext cx="8761851" cy="6681124"/>
          </a:xfrm>
          <a:prstGeom prst="rect">
            <a:avLst/>
          </a:prstGeom>
        </p:spPr>
        <p:txBody>
          <a:bodyPr wrap="square">
            <a:spAutoFit/>
          </a:bodyPr>
          <a:lstStyle/>
          <a:p>
            <a:pPr algn="just" rtl="0">
              <a:lnSpc>
                <a:spcPct val="150000"/>
              </a:lnSpc>
              <a:spcAft>
                <a:spcPts val="0"/>
              </a:spcAft>
            </a:pPr>
            <a:r>
              <a:rPr lang="en-US" sz="2400" b="1" dirty="0" smtClean="0">
                <a:effectLst/>
                <a:latin typeface="Times New Roman"/>
                <a:ea typeface="Calibri"/>
                <a:cs typeface="Arial"/>
              </a:rPr>
              <a:t>BODY TEMPERATURE</a:t>
            </a:r>
            <a:endParaRPr lang="en-US" sz="2400" dirty="0">
              <a:ea typeface="Calibri"/>
              <a:cs typeface="Arial"/>
            </a:endParaRPr>
          </a:p>
          <a:p>
            <a:pPr algn="just" rtl="0">
              <a:lnSpc>
                <a:spcPct val="150000"/>
              </a:lnSpc>
              <a:spcAft>
                <a:spcPts val="0"/>
              </a:spcAft>
            </a:pPr>
            <a:r>
              <a:rPr lang="en-US" sz="2400" dirty="0" smtClean="0">
                <a:effectLst/>
                <a:latin typeface="Times New Roman"/>
                <a:ea typeface="Calibri"/>
                <a:cs typeface="Arial"/>
              </a:rPr>
              <a:t>Farm animals maintain a relatively constant body core temperature     (</a:t>
            </a:r>
            <a:r>
              <a:rPr lang="en-US" sz="2400" b="1" dirty="0" err="1" smtClean="0">
                <a:effectLst/>
                <a:latin typeface="Times New Roman"/>
                <a:ea typeface="Calibri"/>
                <a:cs typeface="Arial"/>
              </a:rPr>
              <a:t>homeothermy</a:t>
            </a:r>
            <a:r>
              <a:rPr lang="en-US" sz="2400" b="1" dirty="0" smtClean="0">
                <a:effectLst/>
                <a:latin typeface="Times New Roman"/>
                <a:ea typeface="Calibri"/>
                <a:cs typeface="Arial"/>
              </a:rPr>
              <a:t>) </a:t>
            </a:r>
            <a:r>
              <a:rPr lang="en-US" sz="2400" dirty="0" smtClean="0">
                <a:effectLst/>
                <a:latin typeface="Times New Roman"/>
                <a:ea typeface="Calibri"/>
                <a:cs typeface="Arial"/>
              </a:rPr>
              <a:t>during extreme ranges of thermal environments. </a:t>
            </a:r>
            <a:endParaRPr lang="en-US" sz="2400" dirty="0">
              <a:ea typeface="Calibri"/>
              <a:cs typeface="Arial"/>
            </a:endParaRPr>
          </a:p>
          <a:p>
            <a:pPr algn="just" rtl="0">
              <a:lnSpc>
                <a:spcPct val="150000"/>
              </a:lnSpc>
              <a:spcAft>
                <a:spcPts val="0"/>
              </a:spcAft>
            </a:pPr>
            <a:r>
              <a:rPr lang="en-US" sz="2400" dirty="0" smtClean="0">
                <a:effectLst/>
                <a:latin typeface="Times New Roman"/>
                <a:ea typeface="Calibri"/>
                <a:cs typeface="Arial"/>
              </a:rPr>
              <a:t>The body temperature is a reflection of the balance between </a:t>
            </a:r>
            <a:r>
              <a:rPr lang="en-US" sz="2400" b="1" dirty="0" smtClean="0">
                <a:effectLst/>
                <a:latin typeface="Times New Roman"/>
                <a:ea typeface="Calibri"/>
                <a:cs typeface="Arial"/>
              </a:rPr>
              <a:t>heat gain </a:t>
            </a:r>
            <a:r>
              <a:rPr lang="en-US" sz="2400" dirty="0" smtClean="0">
                <a:effectLst/>
                <a:latin typeface="Times New Roman"/>
                <a:ea typeface="Calibri"/>
                <a:cs typeface="Arial"/>
              </a:rPr>
              <a:t>from the environment (radiation, conduction, and convection) or caused by metabolic activity (maintenance, exercise, growth, lactation, gestation, and feeding) and </a:t>
            </a:r>
            <a:r>
              <a:rPr lang="en-US" sz="2400" b="1" dirty="0" smtClean="0">
                <a:effectLst/>
                <a:latin typeface="Times New Roman"/>
                <a:ea typeface="Calibri"/>
                <a:cs typeface="Arial"/>
              </a:rPr>
              <a:t>heat loss </a:t>
            </a:r>
            <a:r>
              <a:rPr lang="en-US" sz="2400" dirty="0" smtClean="0">
                <a:effectLst/>
                <a:latin typeface="Times New Roman"/>
                <a:ea typeface="Calibri"/>
                <a:cs typeface="Arial"/>
              </a:rPr>
              <a:t>to the environment (radiation, conduction, convection, and evaporation) or caused by metabolic activity (milk removal, fecal elimination, and urinary elimination). </a:t>
            </a:r>
            <a:endParaRPr lang="en-US" sz="2400" dirty="0">
              <a:ea typeface="Calibri"/>
              <a:cs typeface="Arial"/>
            </a:endParaRPr>
          </a:p>
          <a:p>
            <a:pPr algn="just" rtl="0">
              <a:lnSpc>
                <a:spcPct val="150000"/>
              </a:lnSpc>
              <a:spcAft>
                <a:spcPts val="0"/>
              </a:spcAft>
            </a:pPr>
            <a:r>
              <a:rPr lang="en-US" sz="2400" dirty="0" smtClean="0">
                <a:effectLst/>
                <a:latin typeface="Times New Roman"/>
                <a:ea typeface="Calibri"/>
                <a:cs typeface="Arial"/>
              </a:rPr>
              <a:t>Absorption of heat from the environment occurs when the external temperature rises above that of the body.</a:t>
            </a:r>
            <a:endParaRPr lang="en-US" sz="2400" dirty="0">
              <a:ea typeface="Calibri"/>
              <a:cs typeface="Arial"/>
            </a:endParaRPr>
          </a:p>
        </p:txBody>
      </p:sp>
    </p:spTree>
    <p:extLst>
      <p:ext uri="{BB962C8B-B14F-4D97-AF65-F5344CB8AC3E}">
        <p14:creationId xmlns:p14="http://schemas.microsoft.com/office/powerpoint/2010/main" val="129306929"/>
      </p:ext>
    </p:extLst>
  </p:cSld>
  <p:clrMapOvr>
    <a:masterClrMapping/>
  </p:clrMapOvr>
  <p:transition spd="slow">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571295"/>
            <a:ext cx="8568952" cy="5373779"/>
          </a:xfrm>
          <a:prstGeom prst="rect">
            <a:avLst/>
          </a:prstGeom>
        </p:spPr>
        <p:txBody>
          <a:bodyPr wrap="square">
            <a:spAutoFit/>
          </a:bodyPr>
          <a:lstStyle/>
          <a:p>
            <a:pPr algn="just" rtl="0">
              <a:lnSpc>
                <a:spcPct val="115000"/>
              </a:lnSpc>
              <a:spcAft>
                <a:spcPts val="0"/>
              </a:spcAft>
            </a:pPr>
            <a:r>
              <a:rPr lang="en-US" sz="2400" b="1" dirty="0" smtClean="0">
                <a:effectLst/>
                <a:latin typeface="Times New Roman"/>
                <a:ea typeface="Calibri"/>
                <a:cs typeface="Arial"/>
              </a:rPr>
              <a:t>HEAT PRODUCTION</a:t>
            </a:r>
            <a:endParaRPr lang="en-US" sz="2400" dirty="0">
              <a:ea typeface="Calibri"/>
              <a:cs typeface="Arial"/>
            </a:endParaRPr>
          </a:p>
          <a:p>
            <a:pPr algn="just" rtl="0">
              <a:lnSpc>
                <a:spcPct val="115000"/>
              </a:lnSpc>
              <a:spcAft>
                <a:spcPts val="0"/>
              </a:spcAft>
            </a:pPr>
            <a:r>
              <a:rPr lang="en-US" sz="2400" dirty="0" smtClean="0">
                <a:effectLst/>
                <a:latin typeface="Times New Roman"/>
                <a:ea typeface="Calibri"/>
                <a:cs typeface="Arial"/>
              </a:rPr>
              <a:t>Heat production occurs as a result of </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smtClean="0">
                <a:effectLst/>
                <a:latin typeface="Times New Roman"/>
                <a:ea typeface="Calibri"/>
                <a:cs typeface="Arial"/>
              </a:rPr>
              <a:t>metabolic activity and the digestion of feed</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smtClean="0">
                <a:effectLst/>
                <a:latin typeface="Times New Roman"/>
                <a:ea typeface="Calibri"/>
                <a:cs typeface="Arial"/>
              </a:rPr>
              <a:t> muscular movement.</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smtClean="0">
                <a:effectLst/>
                <a:latin typeface="Times New Roman"/>
                <a:ea typeface="Calibri"/>
                <a:cs typeface="Arial"/>
              </a:rPr>
              <a:t> the maintenance </a:t>
            </a:r>
            <a:r>
              <a:rPr lang="en-US" sz="2400" dirty="0" err="1" smtClean="0">
                <a:effectLst/>
                <a:latin typeface="Times New Roman"/>
                <a:ea typeface="Calibri"/>
                <a:cs typeface="Arial"/>
              </a:rPr>
              <a:t>ofmuscle</a:t>
            </a:r>
            <a:r>
              <a:rPr lang="en-US" sz="2400" dirty="0" smtClean="0">
                <a:effectLst/>
                <a:latin typeface="Times New Roman"/>
                <a:ea typeface="Calibri"/>
                <a:cs typeface="Arial"/>
              </a:rPr>
              <a:t> tone.</a:t>
            </a:r>
            <a:endParaRPr lang="en-US" sz="2400" dirty="0">
              <a:ea typeface="Calibri"/>
              <a:cs typeface="Arial"/>
            </a:endParaRPr>
          </a:p>
          <a:p>
            <a:pPr marL="36195" algn="just" rtl="0">
              <a:lnSpc>
                <a:spcPct val="150000"/>
              </a:lnSpc>
              <a:spcAft>
                <a:spcPts val="0"/>
              </a:spcAft>
            </a:pPr>
            <a:r>
              <a:rPr lang="en-US" sz="2400" b="1" dirty="0" smtClean="0">
                <a:effectLst/>
                <a:latin typeface="Times New Roman"/>
                <a:ea typeface="Calibri"/>
                <a:cs typeface="Arial"/>
              </a:rPr>
              <a:t>Shivering thermogenesis </a:t>
            </a:r>
            <a:r>
              <a:rPr lang="en-US" sz="2400" dirty="0" smtClean="0">
                <a:effectLst/>
                <a:latin typeface="Times New Roman"/>
                <a:ea typeface="Calibri"/>
                <a:cs typeface="Arial"/>
              </a:rPr>
              <a:t>is  a response to sudden exposure to cold and is a major contributor to enhanced heat production. </a:t>
            </a:r>
            <a:endParaRPr lang="en-US" sz="2400" dirty="0">
              <a:ea typeface="Calibri"/>
              <a:cs typeface="Arial"/>
            </a:endParaRPr>
          </a:p>
          <a:p>
            <a:pPr marL="36195" algn="just" rtl="0">
              <a:lnSpc>
                <a:spcPct val="150000"/>
              </a:lnSpc>
              <a:spcAft>
                <a:spcPts val="0"/>
              </a:spcAft>
            </a:pPr>
            <a:r>
              <a:rPr lang="en-US" sz="2400" b="1" dirty="0" err="1" smtClean="0">
                <a:effectLst/>
                <a:latin typeface="Times New Roman"/>
                <a:ea typeface="Calibri"/>
                <a:cs typeface="Arial"/>
              </a:rPr>
              <a:t>Nonshivering</a:t>
            </a:r>
            <a:r>
              <a:rPr lang="en-US" sz="2400" b="1" dirty="0" smtClean="0">
                <a:effectLst/>
                <a:latin typeface="Times New Roman"/>
                <a:ea typeface="Calibri"/>
                <a:cs typeface="Arial"/>
              </a:rPr>
              <a:t> thermogenesis </a:t>
            </a:r>
            <a:r>
              <a:rPr lang="en-US" sz="2400" dirty="0" smtClean="0">
                <a:effectLst/>
                <a:latin typeface="Times New Roman"/>
                <a:ea typeface="Calibri"/>
                <a:cs typeface="Arial"/>
              </a:rPr>
              <a:t>is also induced by exposure to cold and is the mechanism by which heat is produced by the </a:t>
            </a:r>
            <a:r>
              <a:rPr lang="en-US" sz="2400" dirty="0" err="1" smtClean="0">
                <a:effectLst/>
                <a:latin typeface="Times New Roman"/>
                <a:ea typeface="Calibri"/>
                <a:cs typeface="Arial"/>
              </a:rPr>
              <a:t>calorigenic</a:t>
            </a:r>
            <a:r>
              <a:rPr lang="en-US" sz="2400" dirty="0" smtClean="0">
                <a:effectLst/>
                <a:latin typeface="Times New Roman"/>
                <a:ea typeface="Calibri"/>
                <a:cs typeface="Arial"/>
              </a:rPr>
              <a:t> effect of epinephrine and norepinephrine. </a:t>
            </a:r>
            <a:endParaRPr lang="en-US" sz="2400" dirty="0">
              <a:ea typeface="Calibri"/>
              <a:cs typeface="Arial"/>
            </a:endParaRPr>
          </a:p>
        </p:txBody>
      </p:sp>
    </p:spTree>
    <p:extLst>
      <p:ext uri="{BB962C8B-B14F-4D97-AF65-F5344CB8AC3E}">
        <p14:creationId xmlns:p14="http://schemas.microsoft.com/office/powerpoint/2010/main" val="293976570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548680"/>
            <a:ext cx="8496944" cy="4524315"/>
          </a:xfrm>
          <a:prstGeom prst="rect">
            <a:avLst/>
          </a:prstGeom>
        </p:spPr>
        <p:txBody>
          <a:bodyPr wrap="square">
            <a:spAutoFit/>
          </a:bodyPr>
          <a:lstStyle/>
          <a:p>
            <a:pPr marL="36195" algn="l" rtl="0">
              <a:lnSpc>
                <a:spcPct val="150000"/>
              </a:lnSpc>
              <a:spcAft>
                <a:spcPts val="0"/>
              </a:spcAft>
            </a:pPr>
            <a:r>
              <a:rPr lang="en-US" sz="2400" b="1" dirty="0" smtClean="0">
                <a:effectLst/>
                <a:latin typeface="Times New Roman"/>
                <a:ea typeface="Calibri"/>
                <a:cs typeface="Arial"/>
              </a:rPr>
              <a:t>HEAT LOSS</a:t>
            </a:r>
            <a:endParaRPr lang="en-US" sz="2400" dirty="0">
              <a:ea typeface="Calibri"/>
              <a:cs typeface="Arial"/>
            </a:endParaRPr>
          </a:p>
          <a:p>
            <a:pPr marL="36195" algn="just" rtl="0">
              <a:lnSpc>
                <a:spcPct val="150000"/>
              </a:lnSpc>
              <a:spcAft>
                <a:spcPts val="0"/>
              </a:spcAft>
            </a:pPr>
            <a:r>
              <a:rPr lang="en-US" sz="2400" dirty="0" smtClean="0">
                <a:effectLst/>
                <a:latin typeface="Times New Roman"/>
                <a:ea typeface="Calibri"/>
                <a:cs typeface="Arial"/>
              </a:rPr>
              <a:t>Heat is transferred to or from an animal by the four standard physical phenomena of </a:t>
            </a:r>
            <a:r>
              <a:rPr lang="en-US" sz="2400" b="1" dirty="0" smtClean="0">
                <a:effectLst/>
                <a:latin typeface="Times New Roman"/>
                <a:ea typeface="Calibri"/>
                <a:cs typeface="Arial"/>
              </a:rPr>
              <a:t>convection</a:t>
            </a:r>
            <a:r>
              <a:rPr lang="en-US" sz="2400" dirty="0" smtClean="0">
                <a:effectLst/>
                <a:latin typeface="Times New Roman"/>
                <a:ea typeface="Calibri"/>
                <a:cs typeface="Arial"/>
              </a:rPr>
              <a:t>, </a:t>
            </a:r>
            <a:r>
              <a:rPr lang="en-US" sz="2400" b="1" dirty="0" smtClean="0">
                <a:effectLst/>
                <a:latin typeface="Times New Roman"/>
                <a:ea typeface="Calibri"/>
                <a:cs typeface="Arial"/>
              </a:rPr>
              <a:t>conduction, radiation, </a:t>
            </a:r>
            <a:r>
              <a:rPr lang="en-US" sz="2400" dirty="0" smtClean="0">
                <a:effectLst/>
                <a:latin typeface="Times New Roman"/>
                <a:ea typeface="Calibri"/>
                <a:cs typeface="Arial"/>
              </a:rPr>
              <a:t>and </a:t>
            </a:r>
            <a:r>
              <a:rPr lang="en-US" sz="2400" b="1" dirty="0" smtClean="0">
                <a:effectLst/>
                <a:latin typeface="Times New Roman"/>
                <a:ea typeface="Calibri"/>
                <a:cs typeface="Arial"/>
              </a:rPr>
              <a:t>evaporation</a:t>
            </a:r>
            <a:r>
              <a:rPr lang="en-US" sz="2400" dirty="0" smtClean="0">
                <a:effectLst/>
                <a:latin typeface="Times New Roman"/>
                <a:ea typeface="Calibri"/>
                <a:cs typeface="Arial"/>
              </a:rPr>
              <a:t>.</a:t>
            </a:r>
            <a:endParaRPr lang="en-US" sz="2400" dirty="0">
              <a:ea typeface="Calibri"/>
              <a:cs typeface="Arial"/>
            </a:endParaRPr>
          </a:p>
          <a:p>
            <a:pPr marL="342900" lvl="0" indent="-342900" algn="just" rtl="0">
              <a:lnSpc>
                <a:spcPct val="150000"/>
              </a:lnSpc>
              <a:spcAft>
                <a:spcPts val="0"/>
              </a:spcAft>
              <a:buFont typeface="+mj-lt"/>
              <a:buAutoNum type="alphaUcPeriod"/>
            </a:pPr>
            <a:r>
              <a:rPr lang="en-US" sz="2400" b="1" dirty="0" smtClean="0">
                <a:effectLst/>
                <a:latin typeface="Times New Roman"/>
                <a:ea typeface="Calibri"/>
                <a:cs typeface="Arial"/>
              </a:rPr>
              <a:t>Convection</a:t>
            </a:r>
            <a:r>
              <a:rPr lang="en-US" sz="2400" dirty="0" smtClean="0">
                <a:effectLst/>
                <a:latin typeface="Times New Roman"/>
                <a:ea typeface="Calibri"/>
                <a:cs typeface="Arial"/>
              </a:rPr>
              <a:t> is a transfer of heat between two media at different temperatures such as the coat surface and the air. </a:t>
            </a:r>
            <a:endParaRPr lang="en-US" sz="2400" dirty="0">
              <a:ea typeface="Calibri"/>
              <a:cs typeface="Arial"/>
            </a:endParaRPr>
          </a:p>
          <a:p>
            <a:pPr marL="342900" lvl="0" indent="-342900" algn="just" rtl="0">
              <a:lnSpc>
                <a:spcPct val="150000"/>
              </a:lnSpc>
              <a:spcAft>
                <a:spcPts val="0"/>
              </a:spcAft>
              <a:buFont typeface="+mj-lt"/>
              <a:buAutoNum type="alphaUcPeriod"/>
            </a:pPr>
            <a:r>
              <a:rPr lang="en-US" sz="2400" b="1" dirty="0" smtClean="0">
                <a:effectLst/>
                <a:latin typeface="Times New Roman"/>
                <a:ea typeface="Calibri"/>
                <a:cs typeface="Arial"/>
              </a:rPr>
              <a:t>Conduction</a:t>
            </a:r>
            <a:r>
              <a:rPr lang="en-US" sz="2400" dirty="0" smtClean="0">
                <a:effectLst/>
                <a:latin typeface="Times New Roman"/>
                <a:ea typeface="Calibri"/>
                <a:cs typeface="Arial"/>
              </a:rPr>
              <a:t> is the transfer of heat between two media that are in direct</a:t>
            </a:r>
            <a:r>
              <a:rPr lang="en-US" sz="2400" dirty="0">
                <a:latin typeface="Times New Roman"/>
                <a:ea typeface="Calibri"/>
                <a:cs typeface="Arial"/>
              </a:rPr>
              <a:t> </a:t>
            </a:r>
            <a:r>
              <a:rPr lang="en-US" sz="2400" dirty="0" smtClean="0">
                <a:effectLst/>
                <a:latin typeface="Times New Roman"/>
                <a:ea typeface="Calibri"/>
                <a:cs typeface="Arial"/>
              </a:rPr>
              <a:t>contact such as the skin and water. </a:t>
            </a:r>
            <a:endParaRPr lang="en-US" sz="2400" dirty="0">
              <a:ea typeface="Calibri"/>
              <a:cs typeface="Arial"/>
            </a:endParaRPr>
          </a:p>
        </p:txBody>
      </p:sp>
    </p:spTree>
    <p:extLst>
      <p:ext uri="{BB962C8B-B14F-4D97-AF65-F5344CB8AC3E}">
        <p14:creationId xmlns:p14="http://schemas.microsoft.com/office/powerpoint/2010/main" val="1266370576"/>
      </p:ext>
    </p:extLst>
  </p:cSld>
  <p:clrMapOvr>
    <a:masterClrMapping/>
  </p:clrMapOvr>
  <mc:AlternateContent xmlns:mc="http://schemas.openxmlformats.org/markup-compatibility/2006">
    <mc:Choice xmlns:p14="http://schemas.microsoft.com/office/powerpoint/2010/main" Requires="p14">
      <p:transition spd="slow" p14:dur="3900">
        <p14:glitter dir="r"/>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06400" y="476672"/>
            <a:ext cx="8496944" cy="5573129"/>
          </a:xfrm>
          <a:prstGeom prst="rect">
            <a:avLst/>
          </a:prstGeom>
        </p:spPr>
        <p:txBody>
          <a:bodyPr wrap="square">
            <a:spAutoFit/>
          </a:bodyPr>
          <a:lstStyle/>
          <a:p>
            <a:pPr lvl="0" algn="just" rtl="0">
              <a:lnSpc>
                <a:spcPct val="150000"/>
              </a:lnSpc>
              <a:spcAft>
                <a:spcPts val="0"/>
              </a:spcAft>
            </a:pPr>
            <a:r>
              <a:rPr lang="en-US" sz="2400" b="1" dirty="0" smtClean="0">
                <a:effectLst/>
                <a:latin typeface="Times New Roman"/>
                <a:ea typeface="Calibri"/>
                <a:cs typeface="Arial"/>
              </a:rPr>
              <a:t>C. Radiation</a:t>
            </a:r>
            <a:r>
              <a:rPr lang="en-US" sz="2400" dirty="0" smtClean="0">
                <a:effectLst/>
                <a:latin typeface="Times New Roman"/>
                <a:ea typeface="Calibri"/>
                <a:cs typeface="Arial"/>
              </a:rPr>
              <a:t> is the absorption or emission of electromagnetic radiation at the body surface and depends on the skin surface temperature and area. </a:t>
            </a:r>
          </a:p>
          <a:p>
            <a:pPr lvl="0" algn="just" rtl="0">
              <a:lnSpc>
                <a:spcPct val="150000"/>
              </a:lnSpc>
              <a:spcAft>
                <a:spcPts val="0"/>
              </a:spcAft>
            </a:pPr>
            <a:endParaRPr lang="en-US" sz="2400" dirty="0">
              <a:ea typeface="Calibri"/>
              <a:cs typeface="Arial"/>
            </a:endParaRPr>
          </a:p>
          <a:p>
            <a:pPr lvl="0" algn="just" rtl="0">
              <a:lnSpc>
                <a:spcPct val="150000"/>
              </a:lnSpc>
              <a:spcAft>
                <a:spcPts val="0"/>
              </a:spcAft>
            </a:pPr>
            <a:r>
              <a:rPr lang="en-US" sz="2400" b="1" dirty="0" smtClean="0">
                <a:effectLst/>
                <a:latin typeface="Times New Roman"/>
                <a:ea typeface="Calibri"/>
                <a:cs typeface="Arial"/>
              </a:rPr>
              <a:t>D. Evaporative</a:t>
            </a:r>
            <a:r>
              <a:rPr lang="en-US" sz="2400" dirty="0" smtClean="0">
                <a:effectLst/>
                <a:latin typeface="Times New Roman"/>
                <a:ea typeface="Calibri"/>
                <a:cs typeface="Arial"/>
              </a:rPr>
              <a:t> heat transfer is a process by which heat is lost by the evaporation of water and is dependent on the water vapor pressure gradient between the epithelial surface and the environment and the air speed over the surface. </a:t>
            </a:r>
            <a:endParaRPr lang="en-US" sz="2400" dirty="0">
              <a:ea typeface="Calibri"/>
              <a:cs typeface="Arial"/>
            </a:endParaRPr>
          </a:p>
          <a:p>
            <a:pPr marL="535305" algn="just" rtl="0">
              <a:lnSpc>
                <a:spcPct val="150000"/>
              </a:lnSpc>
              <a:spcAft>
                <a:spcPts val="0"/>
              </a:spcAft>
            </a:pPr>
            <a:r>
              <a:rPr lang="en-US" sz="2400" dirty="0" smtClean="0">
                <a:effectLst/>
                <a:latin typeface="Times New Roman"/>
                <a:ea typeface="Calibri"/>
                <a:cs typeface="Arial"/>
              </a:rPr>
              <a:t>Evaporation occurs by sweating, salivation, and respiration, with the relative importance of each varying between species</a:t>
            </a:r>
            <a:endParaRPr lang="en-US" sz="2400" dirty="0">
              <a:ea typeface="Calibri"/>
              <a:cs typeface="Arial"/>
            </a:endParaRPr>
          </a:p>
        </p:txBody>
      </p:sp>
    </p:spTree>
    <p:extLst>
      <p:ext uri="{BB962C8B-B14F-4D97-AF65-F5344CB8AC3E}">
        <p14:creationId xmlns:p14="http://schemas.microsoft.com/office/powerpoint/2010/main" val="350996125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97386" y="0"/>
            <a:ext cx="8568952" cy="6740307"/>
          </a:xfrm>
          <a:prstGeom prst="rect">
            <a:avLst/>
          </a:prstGeom>
        </p:spPr>
        <p:txBody>
          <a:bodyPr wrap="square">
            <a:spAutoFit/>
          </a:bodyPr>
          <a:lstStyle/>
          <a:p>
            <a:pPr algn="just" rtl="0">
              <a:lnSpc>
                <a:spcPct val="150000"/>
              </a:lnSpc>
              <a:spcAft>
                <a:spcPts val="0"/>
              </a:spcAft>
            </a:pPr>
            <a:r>
              <a:rPr lang="en-US" sz="2400" b="1" dirty="0" smtClean="0">
                <a:effectLst/>
                <a:latin typeface="Times New Roman"/>
                <a:ea typeface="Calibri"/>
                <a:cs typeface="Arial"/>
              </a:rPr>
              <a:t>HYPOTHERMIA</a:t>
            </a:r>
            <a:br>
              <a:rPr lang="en-US" sz="2400" b="1" dirty="0" smtClean="0">
                <a:effectLst/>
                <a:latin typeface="Times New Roman"/>
                <a:ea typeface="Calibri"/>
                <a:cs typeface="Arial"/>
              </a:rPr>
            </a:br>
            <a:r>
              <a:rPr lang="en-US" sz="2400" dirty="0" err="1" smtClean="0">
                <a:effectLst/>
                <a:latin typeface="Times New Roman"/>
                <a:ea typeface="Calibri"/>
                <a:cs typeface="Arial"/>
              </a:rPr>
              <a:t>Hypothermia</a:t>
            </a:r>
            <a:r>
              <a:rPr lang="en-US" sz="2400" dirty="0" smtClean="0">
                <a:effectLst/>
                <a:latin typeface="Times New Roman"/>
                <a:ea typeface="Calibri"/>
                <a:cs typeface="Arial"/>
              </a:rPr>
              <a:t> is a lower than normal body temperature, which occurs when </a:t>
            </a:r>
            <a:r>
              <a:rPr lang="en-US" sz="2400" b="1" dirty="0" smtClean="0">
                <a:effectLst/>
                <a:latin typeface="Times New Roman"/>
                <a:ea typeface="Calibri"/>
                <a:cs typeface="Arial"/>
              </a:rPr>
              <a:t>excess heat is lost </a:t>
            </a:r>
            <a:r>
              <a:rPr lang="en-US" sz="2400" dirty="0" smtClean="0">
                <a:effectLst/>
                <a:latin typeface="Times New Roman"/>
                <a:ea typeface="Calibri"/>
                <a:cs typeface="Arial"/>
              </a:rPr>
              <a:t>or </a:t>
            </a:r>
            <a:r>
              <a:rPr lang="en-US" sz="2400" b="1" dirty="0" smtClean="0">
                <a:effectLst/>
                <a:latin typeface="Times New Roman"/>
                <a:ea typeface="Calibri"/>
                <a:cs typeface="Arial"/>
              </a:rPr>
              <a:t>insufficient heat is produced</a:t>
            </a:r>
            <a:r>
              <a:rPr lang="en-US" sz="2400" dirty="0" smtClean="0">
                <a:effectLst/>
                <a:latin typeface="Times New Roman"/>
                <a:ea typeface="Calibri"/>
                <a:cs typeface="Arial"/>
              </a:rPr>
              <a:t>. </a:t>
            </a:r>
            <a:endParaRPr lang="en-US" sz="2400" dirty="0">
              <a:ea typeface="Calibri"/>
              <a:cs typeface="Arial"/>
            </a:endParaRPr>
          </a:p>
          <a:p>
            <a:pPr algn="just" rtl="0">
              <a:lnSpc>
                <a:spcPct val="150000"/>
              </a:lnSpc>
              <a:spcAft>
                <a:spcPts val="0"/>
              </a:spcAft>
            </a:pPr>
            <a:r>
              <a:rPr lang="en-US" sz="2400" dirty="0" smtClean="0">
                <a:effectLst/>
                <a:latin typeface="Times New Roman"/>
                <a:ea typeface="Calibri"/>
                <a:cs typeface="Arial"/>
              </a:rPr>
              <a:t>Neonatal hypothermia is a major cause of morbidity and mortality in newborn farm animals within the first few days of life. Cold injury and frostbite are presented under that heading.</a:t>
            </a:r>
          </a:p>
          <a:p>
            <a:pPr algn="l" rtl="0">
              <a:lnSpc>
                <a:spcPct val="150000"/>
              </a:lnSpc>
              <a:spcAft>
                <a:spcPts val="0"/>
              </a:spcAft>
            </a:pPr>
            <a:r>
              <a:rPr lang="en-US" sz="2400" b="1" dirty="0" smtClean="0">
                <a:effectLst/>
                <a:latin typeface="Times New Roman"/>
                <a:ea typeface="Calibri"/>
                <a:cs typeface="Arial"/>
              </a:rPr>
              <a:t>ETIOLOGY</a:t>
            </a:r>
            <a:br>
              <a:rPr lang="en-US" sz="2400" b="1" dirty="0" smtClean="0">
                <a:effectLst/>
                <a:latin typeface="Times New Roman"/>
                <a:ea typeface="Calibri"/>
                <a:cs typeface="Arial"/>
              </a:rPr>
            </a:br>
            <a:r>
              <a:rPr lang="en-US" sz="2400" b="1" dirty="0" smtClean="0">
                <a:effectLst/>
                <a:latin typeface="Times New Roman"/>
                <a:ea typeface="Calibri"/>
                <a:cs typeface="Arial"/>
              </a:rPr>
              <a:t>A. Excessive Loss of Heat</a:t>
            </a:r>
            <a:endParaRPr lang="en-US" sz="2400" dirty="0">
              <a:ea typeface="Calibri"/>
              <a:cs typeface="Arial"/>
            </a:endParaRPr>
          </a:p>
          <a:p>
            <a:pPr algn="just" rtl="0">
              <a:lnSpc>
                <a:spcPct val="150000"/>
              </a:lnSpc>
              <a:spcAft>
                <a:spcPts val="0"/>
              </a:spcAft>
            </a:pPr>
            <a:r>
              <a:rPr lang="en-US" sz="2400" dirty="0" smtClean="0">
                <a:effectLst/>
                <a:latin typeface="Times New Roman"/>
                <a:ea typeface="Calibri"/>
                <a:cs typeface="Arial"/>
              </a:rPr>
              <a:t>Exposure to excessively cold air temperatures causes </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smtClean="0">
                <a:effectLst/>
                <a:latin typeface="Times New Roman"/>
                <a:ea typeface="Calibri"/>
                <a:cs typeface="Arial"/>
              </a:rPr>
              <a:t>heat loss if increased metabolic activity.</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smtClean="0">
                <a:effectLst/>
                <a:latin typeface="Times New Roman"/>
                <a:ea typeface="Calibri"/>
                <a:cs typeface="Arial"/>
              </a:rPr>
              <a:t>shivering and sustained muscular contraction.</a:t>
            </a:r>
            <a:endParaRPr lang="en-US" sz="2400" dirty="0" smtClean="0">
              <a:ea typeface="Calibri"/>
              <a:cs typeface="Arial"/>
            </a:endParaRPr>
          </a:p>
          <a:p>
            <a:pPr marL="342900" lvl="0" indent="-342900" algn="just" rtl="0">
              <a:lnSpc>
                <a:spcPct val="150000"/>
              </a:lnSpc>
              <a:spcAft>
                <a:spcPts val="0"/>
              </a:spcAft>
              <a:buFont typeface="+mj-lt"/>
              <a:buAutoNum type="arabicPeriod"/>
            </a:pPr>
            <a:r>
              <a:rPr lang="en-US" sz="2400" dirty="0" smtClean="0">
                <a:effectLst/>
                <a:latin typeface="Times New Roman"/>
                <a:ea typeface="Calibri"/>
              </a:rPr>
              <a:t>peripheral vasoconstriction are unable to compensate.</a:t>
            </a:r>
            <a:endParaRPr lang="en-US" sz="2400" dirty="0">
              <a:ea typeface="Calibri"/>
              <a:cs typeface="Arial"/>
            </a:endParaRPr>
          </a:p>
        </p:txBody>
      </p:sp>
    </p:spTree>
    <p:extLst>
      <p:ext uri="{BB962C8B-B14F-4D97-AF65-F5344CB8AC3E}">
        <p14:creationId xmlns:p14="http://schemas.microsoft.com/office/powerpoint/2010/main" val="1386707687"/>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97386" y="116632"/>
            <a:ext cx="9046614" cy="6093976"/>
          </a:xfrm>
          <a:prstGeom prst="rect">
            <a:avLst/>
          </a:prstGeom>
        </p:spPr>
        <p:txBody>
          <a:bodyPr wrap="square">
            <a:spAutoFit/>
          </a:bodyPr>
          <a:lstStyle/>
          <a:p>
            <a:pPr marL="457200" algn="just" rtl="0">
              <a:lnSpc>
                <a:spcPct val="150000"/>
              </a:lnSpc>
              <a:spcAft>
                <a:spcPts val="0"/>
              </a:spcAft>
            </a:pPr>
            <a:r>
              <a:rPr lang="en-US" sz="2000" dirty="0" smtClean="0">
                <a:effectLst/>
                <a:latin typeface="Times New Roman"/>
                <a:ea typeface="Calibri"/>
                <a:cs typeface="Arial"/>
              </a:rPr>
              <a:t>B. </a:t>
            </a:r>
            <a:r>
              <a:rPr lang="en-US" sz="2000" b="1" dirty="0" smtClean="0">
                <a:effectLst/>
                <a:latin typeface="Times New Roman"/>
                <a:ea typeface="Calibri"/>
                <a:cs typeface="Arial"/>
              </a:rPr>
              <a:t>Insufficient Heat Production</a:t>
            </a:r>
            <a:endParaRPr lang="en-US" sz="2000" dirty="0">
              <a:ea typeface="Calibri"/>
              <a:cs typeface="Arial"/>
            </a:endParaRPr>
          </a:p>
          <a:p>
            <a:pPr marL="457200" algn="just" rtl="0">
              <a:lnSpc>
                <a:spcPct val="150000"/>
              </a:lnSpc>
              <a:spcAft>
                <a:spcPts val="0"/>
              </a:spcAft>
            </a:pPr>
            <a:r>
              <a:rPr lang="en-US" sz="2000" dirty="0" smtClean="0">
                <a:effectLst/>
                <a:latin typeface="Times New Roman"/>
                <a:ea typeface="Calibri"/>
                <a:cs typeface="Arial"/>
              </a:rPr>
              <a:t>Insufficient body reserves of energy and insufficient feed intake result in insufficient heat production.</a:t>
            </a:r>
            <a:endParaRPr lang="en-US" sz="2000" dirty="0">
              <a:ea typeface="Calibri"/>
              <a:cs typeface="Arial"/>
            </a:endParaRPr>
          </a:p>
          <a:p>
            <a:pPr marL="457200" algn="just" rtl="0">
              <a:lnSpc>
                <a:spcPct val="150000"/>
              </a:lnSpc>
              <a:spcAft>
                <a:spcPts val="0"/>
              </a:spcAft>
            </a:pPr>
            <a:r>
              <a:rPr lang="en-US" sz="2000" dirty="0" smtClean="0">
                <a:effectLst/>
                <a:latin typeface="Times New Roman"/>
                <a:ea typeface="Calibri"/>
                <a:cs typeface="Arial"/>
              </a:rPr>
              <a:t> Hypothermia also occurs secondary to many diseases in which there</a:t>
            </a:r>
            <a:br>
              <a:rPr lang="en-US" sz="2000" dirty="0" smtClean="0">
                <a:effectLst/>
                <a:latin typeface="Times New Roman"/>
                <a:ea typeface="Calibri"/>
                <a:cs typeface="Arial"/>
              </a:rPr>
            </a:br>
            <a:r>
              <a:rPr lang="en-US" sz="2000" dirty="0" smtClean="0">
                <a:effectLst/>
                <a:latin typeface="Times New Roman"/>
                <a:ea typeface="Calibri"/>
                <a:cs typeface="Arial"/>
              </a:rPr>
              <a:t>may be a decrease in the ability to shiver and skeletal muscle contraction associated with decreased cardiac output, decreased peripheral perfusion, and shock. </a:t>
            </a:r>
          </a:p>
          <a:p>
            <a:pPr marL="457200" algn="just" rtl="0">
              <a:lnSpc>
                <a:spcPct val="150000"/>
              </a:lnSpc>
              <a:spcAft>
                <a:spcPts val="0"/>
              </a:spcAft>
            </a:pPr>
            <a:endParaRPr lang="en-US" sz="2000" dirty="0" smtClean="0">
              <a:effectLst/>
              <a:latin typeface="Times New Roman"/>
              <a:ea typeface="Calibri"/>
              <a:cs typeface="Arial"/>
            </a:endParaRPr>
          </a:p>
          <a:p>
            <a:pPr marL="457200" algn="just" rtl="0">
              <a:lnSpc>
                <a:spcPct val="150000"/>
              </a:lnSpc>
              <a:spcAft>
                <a:spcPts val="0"/>
              </a:spcAft>
            </a:pPr>
            <a:r>
              <a:rPr lang="en-US" sz="2000" b="1" dirty="0" smtClean="0">
                <a:effectLst/>
                <a:latin typeface="Times New Roman"/>
                <a:ea typeface="Calibri"/>
                <a:cs typeface="+mj-cs"/>
              </a:rPr>
              <a:t>Combination of Excessive Heat Loss and Insufficient Heat Production</a:t>
            </a:r>
            <a:endParaRPr lang="en-US" sz="2000" dirty="0">
              <a:ea typeface="Calibri"/>
              <a:cs typeface="+mj-cs"/>
            </a:endParaRPr>
          </a:p>
          <a:p>
            <a:pPr marL="457200" algn="just" rtl="0">
              <a:lnSpc>
                <a:spcPct val="150000"/>
              </a:lnSpc>
              <a:spcAft>
                <a:spcPts val="0"/>
              </a:spcAft>
            </a:pPr>
            <a:r>
              <a:rPr lang="en-US" sz="2000" dirty="0" smtClean="0">
                <a:effectLst/>
                <a:latin typeface="Times New Roman"/>
                <a:ea typeface="Calibri"/>
                <a:cs typeface="+mj-cs"/>
              </a:rPr>
              <a:t>A combination of excessive heat loss and insufficient heat production is often the cause of hypothermia. Insufficient energy intake or starvation of newborn farm animals in a cold environment can be a major cause of hypothermia</a:t>
            </a:r>
            <a:r>
              <a:rPr lang="en-US" sz="2000" dirty="0" smtClean="0">
                <a:effectLst/>
                <a:latin typeface="Times New Roman"/>
                <a:ea typeface="Calibri"/>
                <a:cs typeface="Arial"/>
              </a:rPr>
              <a:t>.</a:t>
            </a:r>
            <a:endParaRPr lang="en-US" sz="2000" dirty="0">
              <a:ea typeface="Calibri"/>
              <a:cs typeface="Arial"/>
            </a:endParaRPr>
          </a:p>
          <a:p>
            <a:pPr marL="457200" algn="just" rtl="0">
              <a:lnSpc>
                <a:spcPct val="150000"/>
              </a:lnSpc>
              <a:spcAft>
                <a:spcPts val="0"/>
              </a:spcAft>
            </a:pPr>
            <a:r>
              <a:rPr lang="en-US" sz="2000" dirty="0" smtClean="0">
                <a:effectLst/>
                <a:latin typeface="Times New Roman"/>
                <a:ea typeface="Calibri"/>
                <a:cs typeface="Arial"/>
              </a:rPr>
              <a:t> </a:t>
            </a:r>
            <a:endParaRPr lang="en-US" sz="2000" dirty="0">
              <a:ea typeface="Calibri"/>
              <a:cs typeface="Arial"/>
            </a:endParaRPr>
          </a:p>
        </p:txBody>
      </p:sp>
    </p:spTree>
    <p:extLst>
      <p:ext uri="{BB962C8B-B14F-4D97-AF65-F5344CB8AC3E}">
        <p14:creationId xmlns:p14="http://schemas.microsoft.com/office/powerpoint/2010/main" val="114309104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682094"/>
            <a:ext cx="8568952" cy="5078313"/>
          </a:xfrm>
          <a:prstGeom prst="rect">
            <a:avLst/>
          </a:prstGeom>
        </p:spPr>
        <p:txBody>
          <a:bodyPr wrap="square">
            <a:spAutoFit/>
          </a:bodyPr>
          <a:lstStyle/>
          <a:p>
            <a:pPr marL="457200" algn="just" rtl="0">
              <a:lnSpc>
                <a:spcPct val="150000"/>
              </a:lnSpc>
              <a:spcAft>
                <a:spcPts val="0"/>
              </a:spcAft>
            </a:pPr>
            <a:r>
              <a:rPr lang="en-US" sz="2400" b="1" dirty="0" smtClean="0">
                <a:effectLst/>
                <a:latin typeface="Times New Roman" pitchFamily="18" charset="0"/>
                <a:ea typeface="Calibri"/>
                <a:cs typeface="Times New Roman" pitchFamily="18" charset="0"/>
              </a:rPr>
              <a:t>CLINICAL FINDINGS</a:t>
            </a:r>
            <a:endParaRPr lang="en-US" sz="2400" dirty="0">
              <a:latin typeface="Times New Roman" pitchFamily="18" charset="0"/>
              <a:ea typeface="Calibri"/>
              <a:cs typeface="Times New Roman" pitchFamily="18" charset="0"/>
            </a:endParaRPr>
          </a:p>
          <a:p>
            <a:pPr marL="457200" algn="just" rtl="0">
              <a:lnSpc>
                <a:spcPct val="150000"/>
              </a:lnSpc>
              <a:spcAft>
                <a:spcPts val="0"/>
              </a:spcAft>
            </a:pPr>
            <a:r>
              <a:rPr lang="en-US" sz="2400" dirty="0" smtClean="0">
                <a:effectLst/>
                <a:latin typeface="Times New Roman" pitchFamily="18" charset="0"/>
                <a:ea typeface="Calibri"/>
                <a:cs typeface="Times New Roman" pitchFamily="18" charset="0"/>
              </a:rPr>
              <a:t>A decrease in body temperature to below 37°C represents hypothermia for most farm animal species.</a:t>
            </a:r>
            <a:endParaRPr lang="en-US" sz="2400" dirty="0">
              <a:latin typeface="Times New Roman" pitchFamily="18" charset="0"/>
              <a:ea typeface="Calibri"/>
              <a:cs typeface="Times New Roman" pitchFamily="18" charset="0"/>
            </a:endParaRPr>
          </a:p>
          <a:p>
            <a:pPr marL="342900" lvl="0" indent="-342900" algn="just" rtl="0">
              <a:lnSpc>
                <a:spcPct val="150000"/>
              </a:lnSpc>
              <a:spcAft>
                <a:spcPts val="0"/>
              </a:spcAft>
              <a:buFont typeface="+mj-lt"/>
              <a:buAutoNum type="arabicPeriod"/>
            </a:pPr>
            <a:r>
              <a:rPr lang="en-US" sz="2400" dirty="0" smtClean="0">
                <a:effectLst/>
                <a:latin typeface="Times New Roman" pitchFamily="18" charset="0"/>
                <a:ea typeface="Calibri"/>
                <a:cs typeface="Times New Roman" pitchFamily="18" charset="0"/>
              </a:rPr>
              <a:t>Weakness, decreased activity, cold extremities, and varying degrees of shock are common. </a:t>
            </a:r>
            <a:endParaRPr lang="en-US" sz="2400" dirty="0">
              <a:latin typeface="Times New Roman" pitchFamily="18" charset="0"/>
              <a:ea typeface="Calibri"/>
              <a:cs typeface="Times New Roman" pitchFamily="18" charset="0"/>
            </a:endParaRPr>
          </a:p>
          <a:p>
            <a:pPr marL="342900" lvl="0" indent="-342900" algn="just" rtl="0">
              <a:lnSpc>
                <a:spcPct val="150000"/>
              </a:lnSpc>
              <a:spcAft>
                <a:spcPts val="0"/>
              </a:spcAft>
              <a:buFont typeface="+mj-lt"/>
              <a:buAutoNum type="arabicPeriod"/>
            </a:pPr>
            <a:r>
              <a:rPr lang="en-US" sz="2400" dirty="0" err="1" smtClean="0">
                <a:effectLst/>
                <a:latin typeface="Times New Roman" pitchFamily="18" charset="0"/>
                <a:ea typeface="Calibri"/>
                <a:cs typeface="Times New Roman" pitchFamily="18" charset="0"/>
              </a:rPr>
              <a:t>Bradycardia</a:t>
            </a:r>
            <a:r>
              <a:rPr lang="en-US" sz="2400" dirty="0" smtClean="0">
                <a:effectLst/>
                <a:latin typeface="Times New Roman" pitchFamily="18" charset="0"/>
                <a:ea typeface="Calibri"/>
                <a:cs typeface="Times New Roman" pitchFamily="18" charset="0"/>
              </a:rPr>
              <a:t>, weak arterial pulse, and collapse of the major veins are characteristic.</a:t>
            </a:r>
            <a:endParaRPr lang="en-US" sz="2400" dirty="0">
              <a:latin typeface="Times New Roman" pitchFamily="18" charset="0"/>
              <a:ea typeface="Calibri"/>
              <a:cs typeface="Times New Roman" pitchFamily="18" charset="0"/>
            </a:endParaRPr>
          </a:p>
          <a:p>
            <a:pPr marL="342900" lvl="0" indent="-342900" algn="just" rtl="0">
              <a:lnSpc>
                <a:spcPct val="150000"/>
              </a:lnSpc>
              <a:spcAft>
                <a:spcPts val="0"/>
              </a:spcAft>
              <a:buFont typeface="+mj-lt"/>
              <a:buAutoNum type="arabicPeriod"/>
            </a:pPr>
            <a:r>
              <a:rPr lang="en-US" sz="2400" dirty="0" smtClean="0">
                <a:effectLst/>
                <a:latin typeface="Times New Roman" pitchFamily="18" charset="0"/>
                <a:ea typeface="Calibri"/>
                <a:cs typeface="Times New Roman" pitchFamily="18" charset="0"/>
              </a:rPr>
              <a:t> The mucous membranes of the oral cavity are cool and there is a lack of saliva.</a:t>
            </a:r>
            <a:endParaRPr lang="en-US" sz="2400" dirty="0">
              <a:latin typeface="Times New Roman" pitchFamily="18" charset="0"/>
              <a:ea typeface="Calibri"/>
              <a:cs typeface="Times New Roman" pitchFamily="18" charset="0"/>
            </a:endParaRPr>
          </a:p>
        </p:txBody>
      </p:sp>
    </p:spTree>
    <p:extLst>
      <p:ext uri="{BB962C8B-B14F-4D97-AF65-F5344CB8AC3E}">
        <p14:creationId xmlns:p14="http://schemas.microsoft.com/office/powerpoint/2010/main" val="1884577268"/>
      </p:ext>
    </p:extLst>
  </p:cSld>
  <p:clrMapOvr>
    <a:masterClrMapping/>
  </p:clrMapOvr>
  <mc:AlternateContent xmlns:mc="http://schemas.openxmlformats.org/markup-compatibility/2006">
    <mc:Choice xmlns:p14="http://schemas.microsoft.com/office/powerpoint/2010/main" Requires="p14">
      <p:transition spd="slow" p14:dur="1250">
        <p14:switch dir="l"/>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136</TotalTime>
  <Words>491</Words>
  <Application>Microsoft Office PowerPoint</Application>
  <PresentationFormat>عرض على الشاشة (3:4)‏</PresentationFormat>
  <Paragraphs>52</Paragraphs>
  <Slides>11</Slides>
  <Notes>0</Notes>
  <HiddenSlides>0</HiddenSlides>
  <MMClips>0</MMClips>
  <ScaleCrop>false</ScaleCrop>
  <HeadingPairs>
    <vt:vector size="6" baseType="variant">
      <vt:variant>
        <vt:lpstr>الخطوط المستخدمة</vt:lpstr>
      </vt:variant>
      <vt:variant>
        <vt:i4>7</vt:i4>
      </vt:variant>
      <vt:variant>
        <vt:lpstr>نسق</vt:lpstr>
      </vt:variant>
      <vt:variant>
        <vt:i4>1</vt:i4>
      </vt:variant>
      <vt:variant>
        <vt:lpstr>عناوين الشرائح</vt:lpstr>
      </vt:variant>
      <vt:variant>
        <vt:i4>11</vt:i4>
      </vt:variant>
    </vt:vector>
  </HeadingPairs>
  <TitlesOfParts>
    <vt:vector size="19" baseType="lpstr">
      <vt:lpstr>Arial</vt:lpstr>
      <vt:lpstr>Calibri</vt:lpstr>
      <vt:lpstr>Gill Sans MT</vt:lpstr>
      <vt:lpstr>Majalla UI</vt:lpstr>
      <vt:lpstr>Times New Roman</vt:lpstr>
      <vt:lpstr>Verdana</vt:lpstr>
      <vt:lpstr>Wingdings 2</vt:lpstr>
      <vt:lpstr>انقلاب</vt:lpstr>
      <vt:lpstr>Introduction of Internal Medicine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Ahmed-Under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of Internal Medicine</dc:title>
  <dc:creator>hussein</dc:creator>
  <cp:lastModifiedBy>hussein</cp:lastModifiedBy>
  <cp:revision>8</cp:revision>
  <dcterms:created xsi:type="dcterms:W3CDTF">2020-12-03T18:17:05Z</dcterms:created>
  <dcterms:modified xsi:type="dcterms:W3CDTF">2021-10-18T19:53:24Z</dcterms:modified>
</cp:coreProperties>
</file>